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sldIdLst>
    <p:sldId id="257" r:id="rId4"/>
    <p:sldId id="259" r:id="rId5"/>
    <p:sldId id="272" r:id="rId6"/>
    <p:sldId id="274" r:id="rId7"/>
    <p:sldId id="273" r:id="rId8"/>
    <p:sldId id="275" r:id="rId9"/>
    <p:sldId id="281" r:id="rId10"/>
    <p:sldId id="282" r:id="rId11"/>
    <p:sldId id="271" r:id="rId12"/>
    <p:sldId id="279" r:id="rId13"/>
    <p:sldId id="280" r:id="rId14"/>
    <p:sldId id="277" r:id="rId15"/>
    <p:sldId id="27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475"/>
    <a:srgbClr val="1F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60" y="2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8BC44-91B5-461B-93D9-0ECE852BEC78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B906-469B-4BE5-9410-FFF2E4048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8" y="1625658"/>
            <a:ext cx="11046372" cy="2267039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28537"/>
            <a:ext cx="10515600" cy="2061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23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9238"/>
            <a:ext cx="2628900" cy="514068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9238"/>
            <a:ext cx="7734300" cy="514068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8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938"/>
            <a:ext cx="12192000" cy="804912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1" y="2208362"/>
            <a:ext cx="11041811" cy="4330087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5">
                  <a:lumMod val="75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6363" indent="-295275">
              <a:lnSpc>
                <a:spcPct val="100000"/>
              </a:lnSpc>
              <a:spcBef>
                <a:spcPts val="900"/>
              </a:spcBef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193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4193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19842"/>
            <a:ext cx="10515600" cy="6965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444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868329"/>
            <a:ext cx="5157787" cy="3682784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4441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68329"/>
            <a:ext cx="5183188" cy="3682784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8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0043"/>
            <a:ext cx="3932237" cy="1069975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20044"/>
            <a:ext cx="6172200" cy="5167569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0018"/>
            <a:ext cx="3932237" cy="40975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0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80226"/>
            <a:ext cx="3932237" cy="98197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71600"/>
            <a:ext cx="6172200" cy="51668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199"/>
            <a:ext cx="3932237" cy="41762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96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589"/>
            <a:ext cx="12192000" cy="826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70059"/>
            <a:ext cx="12192000" cy="89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64" y="2277373"/>
            <a:ext cx="11128076" cy="426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20777" r="8094" b="28099"/>
          <a:stretch/>
        </p:blipFill>
        <p:spPr>
          <a:xfrm>
            <a:off x="-8626" y="-43130"/>
            <a:ext cx="1221134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2547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52689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89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68000"/>
        <a:buFont typeface="Arial" panose="020B0604020202020204" pitchFamily="34" charset="0"/>
        <a:buChar char="►"/>
        <a:tabLst>
          <a:tab pos="855663" algn="l"/>
          <a:tab pos="1081088" algn="l"/>
        </a:tabLst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10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SzPct val="88000"/>
        <a:buFont typeface="Calibri" panose="020F0502020204030204" pitchFamily="34" charset="0"/>
        <a:buChar char="●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25575" indent="-34448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50000"/>
          </a:schemeClr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ustin.Dixon@l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41160"/>
          </a:xfrm>
        </p:spPr>
        <p:txBody>
          <a:bodyPr/>
          <a:lstStyle/>
          <a:p>
            <a:r>
              <a:rPr lang="en-US" dirty="0" smtClean="0"/>
              <a:t>Advancements in Incident Management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Louisiana Emergency Management Conference</a:t>
            </a:r>
            <a:br>
              <a:rPr lang="en-US" dirty="0" smtClean="0"/>
            </a:br>
            <a:r>
              <a:rPr lang="en-US" dirty="0" smtClean="0"/>
              <a:t>Lake Charles, LA</a:t>
            </a:r>
            <a:br>
              <a:rPr lang="en-US" dirty="0" smtClean="0"/>
            </a:br>
            <a:r>
              <a:rPr lang="en-US" dirty="0" smtClean="0"/>
              <a:t>Wednesday, May 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2"/>
            <a:ext cx="12192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35" y="2210678"/>
            <a:ext cx="6835963" cy="339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  <a:sp3d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8" y="2210678"/>
            <a:ext cx="6843145" cy="339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>
              <a:rot lat="0" lon="19200000" rev="0"/>
            </a:camera>
            <a:lightRig rig="threePt" dir="t"/>
          </a:scene3d>
          <a:sp3d/>
        </p:spPr>
      </p:pic>
      <p:sp>
        <p:nvSpPr>
          <p:cNvPr id="2" name="TextBox 1"/>
          <p:cNvSpPr txBox="1"/>
          <p:nvPr/>
        </p:nvSpPr>
        <p:spPr>
          <a:xfrm>
            <a:off x="1524000" y="736600"/>
            <a:ext cx="383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PRIER (2024)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784175"/>
            <a:ext cx="436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MISSION/TASK (2012)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041935"/>
            <a:ext cx="6829427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WebEOC-400</a:t>
            </a:r>
          </a:p>
          <a:p>
            <a:pPr lvl="1"/>
            <a:r>
              <a:rPr lang="en-US" dirty="0" smtClean="0"/>
              <a:t>Special Topics in </a:t>
            </a:r>
            <a:r>
              <a:rPr lang="en-US" dirty="0" err="1" smtClean="0"/>
              <a:t>WebEOC</a:t>
            </a:r>
            <a:endParaRPr lang="en-US" dirty="0"/>
          </a:p>
          <a:p>
            <a:pPr lvl="1"/>
            <a:r>
              <a:rPr lang="en-US" dirty="0" smtClean="0"/>
              <a:t>LA PRIER (2024)</a:t>
            </a:r>
          </a:p>
          <a:p>
            <a:r>
              <a:rPr lang="en-US" dirty="0" smtClean="0"/>
              <a:t>Two offerings available</a:t>
            </a:r>
          </a:p>
          <a:p>
            <a:pPr lvl="1"/>
            <a:r>
              <a:rPr lang="en-US" dirty="0" smtClean="0"/>
              <a:t>Tuesday, May 14</a:t>
            </a:r>
          </a:p>
          <a:p>
            <a:pPr lvl="1"/>
            <a:r>
              <a:rPr lang="en-US" dirty="0" smtClean="0"/>
              <a:t>Wednesday, May 15</a:t>
            </a:r>
          </a:p>
          <a:p>
            <a:r>
              <a:rPr lang="en-US" dirty="0" smtClean="0"/>
              <a:t>WebEOC-100 and WebEOC-200</a:t>
            </a:r>
          </a:p>
          <a:p>
            <a:pPr lvl="1"/>
            <a:r>
              <a:rPr lang="en-US" dirty="0" smtClean="0"/>
              <a:t>Late May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30364" y="2041935"/>
            <a:ext cx="3606504" cy="43513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13" y="2210253"/>
            <a:ext cx="3298981" cy="3298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0364" y="5741246"/>
            <a:ext cx="360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REGISTER FOR WebEOC-400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Austin Dixon, PWA</a:t>
            </a:r>
          </a:p>
          <a:p>
            <a:pPr lvl="1"/>
            <a:r>
              <a:rPr lang="en-US" dirty="0" smtClean="0"/>
              <a:t>Louisiana GOHSEP</a:t>
            </a:r>
          </a:p>
          <a:p>
            <a:pPr lvl="1"/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Austin.Dixon@la.gov</a:t>
            </a:r>
            <a:endParaRPr lang="en-US" dirty="0" smtClean="0"/>
          </a:p>
          <a:p>
            <a:pPr lvl="1"/>
            <a:r>
              <a:rPr lang="en-US" dirty="0" smtClean="0"/>
              <a:t>Phone: (225) 922-2190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30364" y="2041935"/>
            <a:ext cx="3606504" cy="43513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0364" y="5741246"/>
            <a:ext cx="360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</a:rPr>
              <a:t>WebEOC</a:t>
            </a:r>
            <a:r>
              <a:rPr lang="en-US" sz="2200" b="1" dirty="0" smtClean="0">
                <a:solidFill>
                  <a:schemeClr val="bg1"/>
                </a:solidFill>
              </a:rPr>
              <a:t> SUPPORT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85" y="2201627"/>
            <a:ext cx="3294082" cy="32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Goals</a:t>
            </a:r>
          </a:p>
          <a:p>
            <a:r>
              <a:rPr lang="en-US" dirty="0" smtClean="0"/>
              <a:t>About the Board</a:t>
            </a:r>
          </a:p>
          <a:p>
            <a:r>
              <a:rPr lang="en-US" dirty="0" smtClean="0"/>
              <a:t>Testing and Exercise</a:t>
            </a:r>
          </a:p>
          <a:p>
            <a:r>
              <a:rPr lang="en-US" dirty="0" smtClean="0"/>
              <a:t>Brief Demo</a:t>
            </a:r>
          </a:p>
          <a:p>
            <a:r>
              <a:rPr lang="en-US" dirty="0" smtClean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0105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GOHSEP had been using an often-updated resource request board since 2012. </a:t>
            </a:r>
          </a:p>
          <a:p>
            <a:r>
              <a:rPr lang="en-US" dirty="0" smtClean="0"/>
              <a:t>As the State EOC </a:t>
            </a:r>
            <a:r>
              <a:rPr lang="en-US" b="1" dirty="0" smtClean="0">
                <a:solidFill>
                  <a:srgbClr val="C00000"/>
                </a:solidFill>
              </a:rPr>
              <a:t>mission flow </a:t>
            </a:r>
            <a:r>
              <a:rPr lang="en-US" dirty="0" smtClean="0"/>
              <a:t>changed each year, the board was continually modified to keep up with new branches, positions, and workflows.</a:t>
            </a:r>
          </a:p>
          <a:p>
            <a:r>
              <a:rPr lang="en-US" dirty="0" smtClean="0"/>
              <a:t>These changes accumulated to the point that we begin operating outside of what the board was built to handle.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COVID logistics processes </a:t>
            </a:r>
            <a:r>
              <a:rPr lang="en-US" dirty="0" smtClean="0"/>
              <a:t>contributed heavily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679"/>
            <a:ext cx="12192001" cy="60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6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2023, we approached </a:t>
            </a:r>
            <a:r>
              <a:rPr lang="en-US" dirty="0" err="1" smtClean="0"/>
              <a:t>Juvare</a:t>
            </a:r>
            <a:r>
              <a:rPr lang="en-US" dirty="0" smtClean="0"/>
              <a:t> to build a new resource request board with modern features that we could adapt to our changing mission flow.</a:t>
            </a:r>
          </a:p>
          <a:p>
            <a:r>
              <a:rPr lang="en-US" dirty="0" smtClean="0"/>
              <a:t>We used </a:t>
            </a:r>
            <a:r>
              <a:rPr lang="en-US" dirty="0" err="1" smtClean="0"/>
              <a:t>Juvare’s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RID </a:t>
            </a:r>
            <a:r>
              <a:rPr lang="en-US" dirty="0" smtClean="0"/>
              <a:t>board (Resource, Inventory, and Deployment) as the base for our project.</a:t>
            </a:r>
          </a:p>
          <a:p>
            <a:r>
              <a:rPr lang="en-US" dirty="0" smtClean="0"/>
              <a:t>Worked with </a:t>
            </a:r>
            <a:r>
              <a:rPr lang="en-US" dirty="0" err="1" smtClean="0"/>
              <a:t>Juvare’s</a:t>
            </a:r>
            <a:r>
              <a:rPr lang="en-US" dirty="0" smtClean="0"/>
              <a:t> development team out of Lithuania to build the major features.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6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Should be adaptable to a changing workflow</a:t>
            </a:r>
          </a:p>
          <a:p>
            <a:r>
              <a:rPr lang="en-US" dirty="0" smtClean="0"/>
              <a:t>Track mission time and </a:t>
            </a:r>
            <a:r>
              <a:rPr lang="en-US" b="1" dirty="0" smtClean="0">
                <a:solidFill>
                  <a:srgbClr val="C00000"/>
                </a:solidFill>
              </a:rPr>
              <a:t>total duration</a:t>
            </a:r>
          </a:p>
          <a:p>
            <a:r>
              <a:rPr lang="en-US" dirty="0" smtClean="0"/>
              <a:t>Better data management structure</a:t>
            </a:r>
          </a:p>
          <a:p>
            <a:pPr lvl="1"/>
            <a:r>
              <a:rPr lang="en-US" dirty="0" smtClean="0"/>
              <a:t>Mission and task comments and history</a:t>
            </a:r>
          </a:p>
          <a:p>
            <a:r>
              <a:rPr lang="en-US" dirty="0" smtClean="0"/>
              <a:t>Build out a dedicated purchasing section</a:t>
            </a:r>
          </a:p>
          <a:p>
            <a:r>
              <a:rPr lang="en-US" dirty="0" smtClean="0"/>
              <a:t>Track </a:t>
            </a:r>
            <a:r>
              <a:rPr lang="en-US" b="1" dirty="0" smtClean="0">
                <a:solidFill>
                  <a:srgbClr val="C00000"/>
                </a:solidFill>
              </a:rPr>
              <a:t>vendor deliveries</a:t>
            </a:r>
          </a:p>
          <a:p>
            <a:r>
              <a:rPr lang="en-US" dirty="0" smtClean="0"/>
              <a:t>Mobile responsive design</a:t>
            </a:r>
          </a:p>
          <a:p>
            <a:r>
              <a:rPr lang="en-US" dirty="0" smtClean="0"/>
              <a:t>Enhanced notification options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 PRIER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ortal for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dirty="0"/>
              <a:t>esource requests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dirty="0"/>
              <a:t>MAC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dirty="0"/>
              <a:t>MAC </a:t>
            </a:r>
            <a:r>
              <a:rPr lang="en-US" dirty="0" smtClean="0"/>
              <a:t>and</a:t>
            </a:r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dirty="0"/>
              <a:t>RFs</a:t>
            </a:r>
          </a:p>
          <a:p>
            <a:r>
              <a:rPr lang="en-US" dirty="0"/>
              <a:t>Prier is French for “request, call upon, pray”</a:t>
            </a:r>
          </a:p>
          <a:p>
            <a:r>
              <a:rPr lang="en-US" dirty="0"/>
              <a:t>Future additions: IMAC RFP, EMAC API, FEMA RRFs; also can potentially add resource tracking for ESF-07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Mission flow is largely the same</a:t>
            </a:r>
          </a:p>
          <a:p>
            <a:r>
              <a:rPr lang="en-US" dirty="0"/>
              <a:t>Improved data record management (comments/history)</a:t>
            </a:r>
          </a:p>
          <a:p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Save as draft</a:t>
            </a:r>
            <a:r>
              <a:rPr lang="en-US" dirty="0"/>
              <a:t>” feature for new requests</a:t>
            </a:r>
          </a:p>
          <a:p>
            <a:r>
              <a:rPr lang="en-US" dirty="0"/>
              <a:t>Notifications for ESF task assignments as well as contracted vendors</a:t>
            </a:r>
          </a:p>
          <a:p>
            <a:r>
              <a:rPr lang="en-US" dirty="0"/>
              <a:t>New vendor forms includes </a:t>
            </a:r>
            <a:r>
              <a:rPr lang="en-US" b="1" dirty="0">
                <a:solidFill>
                  <a:srgbClr val="C00000"/>
                </a:solidFill>
              </a:rPr>
              <a:t>proof-of-delivery</a:t>
            </a:r>
            <a:r>
              <a:rPr lang="en-US" dirty="0"/>
              <a:t> photo and digital signature</a:t>
            </a:r>
          </a:p>
          <a:p>
            <a:r>
              <a:rPr lang="en-US" dirty="0"/>
              <a:t>Fully functional in the WebEOC </a:t>
            </a:r>
            <a:r>
              <a:rPr lang="en-US" dirty="0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Cajun Kaleidoscope</a:t>
            </a:r>
          </a:p>
          <a:p>
            <a:pPr lvl="1"/>
            <a:r>
              <a:rPr lang="en-US" dirty="0" smtClean="0"/>
              <a:t>Processed 358 resource requests</a:t>
            </a:r>
          </a:p>
          <a:p>
            <a:pPr lvl="1"/>
            <a:r>
              <a:rPr lang="en-US" dirty="0" smtClean="0"/>
              <a:t>Created a </a:t>
            </a:r>
            <a:r>
              <a:rPr lang="en-US" b="1" dirty="0" smtClean="0">
                <a:solidFill>
                  <a:srgbClr val="C00000"/>
                </a:solidFill>
              </a:rPr>
              <a:t>34-point</a:t>
            </a:r>
            <a:r>
              <a:rPr lang="en-US" dirty="0" smtClean="0"/>
              <a:t> improvement plan</a:t>
            </a:r>
          </a:p>
          <a:p>
            <a:pPr lvl="1"/>
            <a:r>
              <a:rPr lang="en-US" dirty="0" smtClean="0"/>
              <a:t>One bug reported: resolved</a:t>
            </a:r>
          </a:p>
          <a:p>
            <a:r>
              <a:rPr lang="en-US" dirty="0"/>
              <a:t>Published board for real-world events on May 5, </a:t>
            </a:r>
            <a:r>
              <a:rPr lang="en-US" dirty="0" smtClean="0"/>
              <a:t>2024.</a:t>
            </a:r>
          </a:p>
          <a:p>
            <a:r>
              <a:rPr lang="en-US" dirty="0" smtClean="0"/>
              <a:t>UMR Training Exercise scheduled</a:t>
            </a:r>
          </a:p>
          <a:p>
            <a:r>
              <a:rPr lang="en-US" dirty="0" smtClean="0"/>
              <a:t>GOHSEP Finance Training Exercise scheduled</a:t>
            </a:r>
          </a:p>
        </p:txBody>
      </p:sp>
    </p:spTree>
    <p:extLst>
      <p:ext uri="{BB962C8B-B14F-4D97-AF65-F5344CB8AC3E}">
        <p14:creationId xmlns:p14="http://schemas.microsoft.com/office/powerpoint/2010/main" val="38076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091F8ED5AEA44962E4D3340721827" ma:contentTypeVersion="20" ma:contentTypeDescription="Create a new document." ma:contentTypeScope="" ma:versionID="1c0115722d964263e8f2fc2155bd0a68">
  <xsd:schema xmlns:xsd="http://www.w3.org/2001/XMLSchema" xmlns:xs="http://www.w3.org/2001/XMLSchema" xmlns:p="http://schemas.microsoft.com/office/2006/metadata/properties" xmlns:ns1="http://schemas.microsoft.com/sharepoint/v3" xmlns:ns2="0e4fac54-a62d-434e-a96a-2b762292c16b" xmlns:ns3="e0b45472-b695-441a-8df1-b72fbe6f52de" targetNamespace="http://schemas.microsoft.com/office/2006/metadata/properties" ma:root="true" ma:fieldsID="e4efaa357f2dd3f52882ad6185d834fb" ns1:_="" ns2:_="" ns3:_="">
    <xsd:import namespace="http://schemas.microsoft.com/sharepoint/v3"/>
    <xsd:import namespace="0e4fac54-a62d-434e-a96a-2b762292c16b"/>
    <xsd:import namespace="e0b45472-b695-441a-8df1-b72fbe6f52de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Section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ac54-a62d-434e-a96a-2b762292c16b" elementFormDefault="qualified">
    <xsd:import namespace="http://schemas.microsoft.com/office/2006/documentManagement/types"/>
    <xsd:import namespace="http://schemas.microsoft.com/office/infopath/2007/PartnerControls"/>
    <xsd:element name="Division" ma:index="8" nillable="true" ma:displayName="Division" ma:format="Dropdown" ma:internalName="Division" ma:readOnly="false">
      <xsd:simpleType>
        <xsd:restriction base="dms:Choice">
          <xsd:enumeration value="Executive"/>
          <xsd:enumeration value="Disaster Recovery"/>
          <xsd:enumeration value="Preparedness, Response &amp; Interoperability"/>
          <xsd:enumeration value="Grants &amp; Administration"/>
        </xsd:restriction>
      </xsd:simpleType>
    </xsd:element>
    <xsd:element name="Section" ma:index="9" nillable="true" ma:displayName="Section" ma:format="Dropdown" ma:internalName="Section" ma:readOnly="false">
      <xsd:simpleType>
        <xsd:restriction base="dms:Choice">
          <xsd:enumeration value="Executive Office"/>
          <xsd:enumeration value="Preparedness"/>
          <xsd:enumeration value="PRI Operations"/>
          <xsd:enumeration value="Sub Recipient Monitoring"/>
          <xsd:enumeration value="Facility Management"/>
          <xsd:enumeration value="G &amp; A Management"/>
          <xsd:enumeration value="DR Process Services"/>
          <xsd:enumeration value="DR Management"/>
          <xsd:enumeration value="DR Public Assistance Grants"/>
          <xsd:enumeration value="DR Public Assistance Closeout"/>
          <xsd:enumeration value="DR Public Assistance Technical Services"/>
          <xsd:enumeration value="DR Public Assistance SALs"/>
          <xsd:enumeration value="DR Hazard Mitigation Grants"/>
          <xsd:enumeration value="DR Hazard Mitigation SALs"/>
          <xsd:enumeration value="Homeland Security Grants"/>
          <xsd:enumeration value="Recovery Grants Administr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45472-b695-441a-8df1-b72fbe6f52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0e4fac54-a62d-434e-a96a-2b762292c16b" xsi:nil="true"/>
    <PublishingExpirationDate xmlns="http://schemas.microsoft.com/sharepoint/v3" xsi:nil="true"/>
    <PublishingStartDate xmlns="http://schemas.microsoft.com/sharepoint/v3" xsi:nil="true"/>
    <Section xmlns="0e4fac54-a62d-434e-a96a-2b762292c16b" xsi:nil="true"/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24B4E3AB-437F-45AE-AA0F-E1D68FB1E6E1}"/>
</file>

<file path=customXml/itemProps2.xml><?xml version="1.0" encoding="utf-8"?>
<ds:datastoreItem xmlns:ds="http://schemas.openxmlformats.org/officeDocument/2006/customXml" ds:itemID="{B595A608-CF8D-4670-BE96-9F1101F87423}">
  <ds:schemaRefs>
    <ds:schemaRef ds:uri="http://schemas.microsoft.com/office/2006/documentManagement/types"/>
    <ds:schemaRef ds:uri="99c824af-00e6-42ae-997c-5ead2d24546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6BC9F-538F-4445-A2FA-6935D9588574}"/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399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Advancements in Incident Management Technology</vt:lpstr>
      <vt:lpstr>Overview</vt:lpstr>
      <vt:lpstr>Background and Goals</vt:lpstr>
      <vt:lpstr>PowerPoint Presentation</vt:lpstr>
      <vt:lpstr>Background and Goals</vt:lpstr>
      <vt:lpstr>Background and Goals</vt:lpstr>
      <vt:lpstr>About the Board</vt:lpstr>
      <vt:lpstr>About the Board</vt:lpstr>
      <vt:lpstr>Testing and Exercise</vt:lpstr>
      <vt:lpstr>PowerPoint Presentation</vt:lpstr>
      <vt:lpstr>PowerPoint Presentation</vt:lpstr>
      <vt:lpstr>Brief Demo</vt:lpstr>
      <vt:lpstr>Training</vt:lpstr>
      <vt:lpstr>Contact Info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Burr</dc:creator>
  <cp:lastModifiedBy>Rubby Douglas</cp:lastModifiedBy>
  <cp:revision>41</cp:revision>
  <dcterms:created xsi:type="dcterms:W3CDTF">2022-04-25T15:14:07Z</dcterms:created>
  <dcterms:modified xsi:type="dcterms:W3CDTF">2024-05-03T18:00:23Z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0x010100AE3091F8ED5AEA44962E4D3340721827</vt:lpwstr>
  </property>
</Properties>
</file>